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oppins Light" panose="020B060402020202020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Classic" panose="020B0604020202020204" charset="0"/>
      <p:regular r:id="rId15"/>
    </p:embeddedFont>
    <p:embeddedFont>
      <p:font typeface="Poppins Medium Bold" panose="020B0604020202020204" charset="0"/>
      <p:regular r:id="rId16"/>
      <p:bold r:id="rId17"/>
    </p:embeddedFont>
    <p:embeddedFont>
      <p:font typeface="Poppins Light Bold" panose="020B0604020202020204" charset="0"/>
      <p:regular r:id="rId18"/>
    </p:embeddedFont>
    <p:embeddedFont>
      <p:font typeface="Poppins Medium" panose="020B060402020202020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8" autoAdjust="0"/>
  </p:normalViewPr>
  <p:slideViewPr>
    <p:cSldViewPr>
      <p:cViewPr varScale="1">
        <p:scale>
          <a:sx n="75" d="100"/>
          <a:sy n="75" d="100"/>
        </p:scale>
        <p:origin x="4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814" r="581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173767"/>
            <a:ext cx="18288000" cy="10460767"/>
            <a:chOff x="0" y="0"/>
            <a:chExt cx="6186311" cy="35385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3538581"/>
            </a:xfrm>
            <a:custGeom>
              <a:avLst/>
              <a:gdLst/>
              <a:ahLst/>
              <a:cxnLst/>
              <a:rect l="l" t="t" r="r" b="b"/>
              <a:pathLst>
                <a:path w="6186311" h="3538581">
                  <a:moveTo>
                    <a:pt x="0" y="0"/>
                  </a:moveTo>
                  <a:lnTo>
                    <a:pt x="6186311" y="0"/>
                  </a:lnTo>
                  <a:lnTo>
                    <a:pt x="6186311" y="3538581"/>
                  </a:lnTo>
                  <a:lnTo>
                    <a:pt x="0" y="3538581"/>
                  </a:lnTo>
                  <a:close/>
                </a:path>
              </a:pathLst>
            </a:custGeom>
            <a:solidFill>
              <a:srgbClr val="363D46">
                <a:alpha val="80000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50221" y="547906"/>
            <a:ext cx="9191187" cy="91911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7084" y="1960956"/>
            <a:ext cx="6365089" cy="63650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93371" y="3660210"/>
            <a:ext cx="11301259" cy="29665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328308" y="7213589"/>
            <a:ext cx="9631384" cy="789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274" dirty="0">
                <a:solidFill>
                  <a:srgbClr val="FFFFFF"/>
                </a:solidFill>
                <a:latin typeface="Montserrat Classic"/>
              </a:rPr>
              <a:t>RECUPERACIÓN DE CRÉDITOS HIPOTECARIOS A TRAVÉS DE COBRANZA JUDICIAL Y EXTRAJUDICIAL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362381" y="-259444"/>
            <a:ext cx="1643321" cy="10942858"/>
            <a:chOff x="0" y="0"/>
            <a:chExt cx="555889" cy="37016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5889" cy="3701658"/>
            </a:xfrm>
            <a:custGeom>
              <a:avLst/>
              <a:gdLst/>
              <a:ahLst/>
              <a:cxnLst/>
              <a:rect l="l" t="t" r="r" b="b"/>
              <a:pathLst>
                <a:path w="555889" h="3701658">
                  <a:moveTo>
                    <a:pt x="0" y="0"/>
                  </a:moveTo>
                  <a:lnTo>
                    <a:pt x="555889" y="0"/>
                  </a:lnTo>
                  <a:lnTo>
                    <a:pt x="555889" y="3701658"/>
                  </a:lnTo>
                  <a:lnTo>
                    <a:pt x="0" y="3701658"/>
                  </a:lnTo>
                  <a:close/>
                </a:path>
              </a:pathLst>
            </a:custGeom>
            <a:solidFill>
              <a:srgbClr val="04223B"/>
            </a:solidFill>
          </p:spPr>
        </p:sp>
      </p:grpSp>
      <p:sp>
        <p:nvSpPr>
          <p:cNvPr id="11" name="TextBox 11"/>
          <p:cNvSpPr txBox="1"/>
          <p:nvPr/>
        </p:nvSpPr>
        <p:spPr>
          <a:xfrm rot="-5400000">
            <a:off x="-576801" y="8771707"/>
            <a:ext cx="2295754" cy="28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dirty="0">
                <a:solidFill>
                  <a:srgbClr val="FFFFFF"/>
                </a:solidFill>
                <a:latin typeface="Poppins Light Bold"/>
              </a:rPr>
              <a:t>2022</a:t>
            </a:r>
          </a:p>
        </p:txBody>
      </p:sp>
      <p:sp>
        <p:nvSpPr>
          <p:cNvPr id="12" name="AutoShape 12"/>
          <p:cNvSpPr/>
          <p:nvPr/>
        </p:nvSpPr>
        <p:spPr>
          <a:xfrm rot="5399999">
            <a:off x="-1773255" y="5910086"/>
            <a:ext cx="4705728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 rot="-5400000">
            <a:off x="-1183117" y="1701277"/>
            <a:ext cx="3487354" cy="28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4"/>
              </a:lnSpc>
            </a:pPr>
            <a:r>
              <a:rPr lang="en-US" sz="1660" dirty="0">
                <a:solidFill>
                  <a:srgbClr val="FFFFFF"/>
                </a:solidFill>
                <a:latin typeface="Poppins Medium"/>
              </a:rPr>
              <a:t>www.legaleabogados.mx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40695" y="2714730"/>
            <a:ext cx="7835897" cy="589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1"/>
              </a:lnSpc>
            </a:pPr>
            <a:r>
              <a:rPr lang="en-US" sz="1828" spc="149" dirty="0">
                <a:solidFill>
                  <a:srgbClr val="FFFFFF"/>
                </a:solidFill>
                <a:latin typeface="Montserrat Classic"/>
              </a:rPr>
              <a:t>Somos una firma de abogados especializados en gestión para recuperación de créditos hipotecarios y cartera vencida a través de cobranza extrajudicial y judicial, en  materia mercantil-civil, trabajando siempre de forma eficiente, a través de un equipo de profesionistas con amplia experiencia en la materia y comprometidos en la mejora continua, otorgando así a nuestros clientes un resultado eficaz, con un compromiso constante en el cumplimiento de las normas y obligaciones aplicables a nuestro deber jurídico.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40695" y="1235061"/>
            <a:ext cx="8410395" cy="140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32"/>
              </a:lnSpc>
            </a:pPr>
            <a:r>
              <a:rPr lang="en-US" sz="9429" dirty="0">
                <a:solidFill>
                  <a:srgbClr val="FFFFFF"/>
                </a:solidFill>
                <a:latin typeface="Poppins Medium Bold"/>
              </a:rPr>
              <a:t>Nosotros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1183117" y="1701277"/>
            <a:ext cx="3487354" cy="28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4"/>
              </a:lnSpc>
            </a:pPr>
            <a:r>
              <a:rPr lang="en-US" sz="1660" dirty="0">
                <a:solidFill>
                  <a:srgbClr val="FFFFFF"/>
                </a:solidFill>
                <a:latin typeface="Poppins Medium"/>
              </a:rPr>
              <a:t>www.legaleabogados.mx</a:t>
            </a:r>
          </a:p>
        </p:txBody>
      </p:sp>
      <p:sp>
        <p:nvSpPr>
          <p:cNvPr id="9" name="AutoShape 9"/>
          <p:cNvSpPr/>
          <p:nvPr/>
        </p:nvSpPr>
        <p:spPr>
          <a:xfrm rot="5400000">
            <a:off x="-2353347" y="6301531"/>
            <a:ext cx="5865913" cy="0"/>
          </a:xfrm>
          <a:prstGeom prst="line">
            <a:avLst/>
          </a:prstGeom>
          <a:ln w="47625" cap="flat">
            <a:solidFill>
              <a:srgbClr val="818B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358360" y="9635737"/>
            <a:ext cx="442500" cy="24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</a:pPr>
            <a:r>
              <a:rPr lang="en-US" sz="1485" dirty="0">
                <a:solidFill>
                  <a:srgbClr val="FFFFFF"/>
                </a:solidFill>
                <a:latin typeface="Poppins Medium"/>
              </a:rPr>
              <a:t>01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238500"/>
            <a:ext cx="6653186" cy="44354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6224" y="2705625"/>
            <a:ext cx="7915100" cy="1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919" dirty="0">
                <a:solidFill>
                  <a:srgbClr val="FFFFFF"/>
                </a:solidFill>
                <a:latin typeface="Poppins Light"/>
              </a:rPr>
              <a:t>Asesoramiento jurídico en las etapas procesales de los juicios en curso, utilización de procesos y sistemas de alta tecnología para llevar un control adecuado y concluir con eficiencia los mismos.</a:t>
            </a:r>
          </a:p>
          <a:p>
            <a:pPr algn="just">
              <a:lnSpc>
                <a:spcPts val="2879"/>
              </a:lnSpc>
            </a:pPr>
            <a:endParaRPr lang="en-US" sz="1919" dirty="0">
              <a:solidFill>
                <a:srgbClr val="FFFFFF"/>
              </a:solidFill>
              <a:latin typeface="Poppi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76224" y="1379333"/>
            <a:ext cx="8480665" cy="89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19"/>
              </a:lnSpc>
            </a:pPr>
            <a:r>
              <a:rPr lang="en-US" sz="5999" dirty="0">
                <a:solidFill>
                  <a:srgbClr val="FFFFFF"/>
                </a:solidFill>
                <a:latin typeface="Poppins Medium Bold"/>
              </a:rPr>
              <a:t>Cobranza Judicial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76224" y="4769890"/>
            <a:ext cx="8050606" cy="172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90"/>
              </a:lnSpc>
            </a:pPr>
            <a:r>
              <a:rPr lang="en-US" sz="5718" dirty="0">
                <a:solidFill>
                  <a:srgbClr val="FFFFFF"/>
                </a:solidFill>
                <a:latin typeface="Poppins Medium Bold"/>
              </a:rPr>
              <a:t>Cobranza Extrajudicial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-1183117" y="1701277"/>
            <a:ext cx="3487354" cy="28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4"/>
              </a:lnSpc>
            </a:pPr>
            <a:r>
              <a:rPr lang="en-US" sz="1660" dirty="0">
                <a:solidFill>
                  <a:srgbClr val="FFFFFF"/>
                </a:solidFill>
                <a:latin typeface="Poppins Medium"/>
              </a:rPr>
              <a:t>www.legaleabogados.mx</a:t>
            </a:r>
          </a:p>
        </p:txBody>
      </p:sp>
      <p:sp>
        <p:nvSpPr>
          <p:cNvPr id="6" name="AutoShape 6"/>
          <p:cNvSpPr/>
          <p:nvPr/>
        </p:nvSpPr>
        <p:spPr>
          <a:xfrm rot="5400000">
            <a:off x="-2353347" y="6301531"/>
            <a:ext cx="5865913" cy="0"/>
          </a:xfrm>
          <a:prstGeom prst="line">
            <a:avLst/>
          </a:prstGeom>
          <a:ln w="47625" cap="flat">
            <a:solidFill>
              <a:srgbClr val="818B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358360" y="9635737"/>
            <a:ext cx="442500" cy="24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</a:pPr>
            <a:r>
              <a:rPr lang="en-US" sz="1485" dirty="0">
                <a:solidFill>
                  <a:srgbClr val="FFFFFF"/>
                </a:solidFill>
                <a:latin typeface="Poppins Medium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0198" y="6863752"/>
            <a:ext cx="7984030" cy="214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919" dirty="0">
                <a:solidFill>
                  <a:srgbClr val="FFFFFF"/>
                </a:solidFill>
                <a:latin typeface="Poppins Light"/>
              </a:rPr>
              <a:t>Se presenta mediante llamadas telefónicas o asistencia domiciliaria, contamos con el personal necesario, capacitado para llevar a cabo una negociación con el deudor evitando llegar a un proceso de cobranza judicial.</a:t>
            </a:r>
          </a:p>
          <a:p>
            <a:pPr algn="just">
              <a:lnSpc>
                <a:spcPts val="2879"/>
              </a:lnSpc>
            </a:pPr>
            <a:endParaRPr lang="en-US" sz="1919" dirty="0">
              <a:solidFill>
                <a:srgbClr val="FFFFFF"/>
              </a:solidFill>
              <a:latin typeface="Poppins Light"/>
            </a:endParaRPr>
          </a:p>
          <a:p>
            <a:pPr algn="just">
              <a:lnSpc>
                <a:spcPts val="2879"/>
              </a:lnSpc>
            </a:pPr>
            <a:endParaRPr lang="en-US" sz="1919" dirty="0">
              <a:solidFill>
                <a:srgbClr val="FFFFFF"/>
              </a:solidFill>
              <a:latin typeface="Poppins Ligh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640939"/>
            <a:ext cx="7935226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52245" y="-625483"/>
            <a:ext cx="10335755" cy="10036183"/>
            <a:chOff x="0" y="0"/>
            <a:chExt cx="9372737" cy="84078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72737" cy="8407823"/>
            </a:xfrm>
            <a:custGeom>
              <a:avLst/>
              <a:gdLst/>
              <a:ahLst/>
              <a:cxnLst/>
              <a:rect l="l" t="t" r="r" b="b"/>
              <a:pathLst>
                <a:path w="9372737" h="8407823">
                  <a:moveTo>
                    <a:pt x="9248277" y="8407823"/>
                  </a:moveTo>
                  <a:lnTo>
                    <a:pt x="124460" y="8407823"/>
                  </a:lnTo>
                  <a:cubicBezTo>
                    <a:pt x="55880" y="8407823"/>
                    <a:pt x="0" y="8351944"/>
                    <a:pt x="0" y="82833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248277" y="0"/>
                  </a:lnTo>
                  <a:cubicBezTo>
                    <a:pt x="9316857" y="0"/>
                    <a:pt x="9372737" y="55880"/>
                    <a:pt x="9372737" y="124460"/>
                  </a:cubicBezTo>
                  <a:lnTo>
                    <a:pt x="9372737" y="8283363"/>
                  </a:lnTo>
                  <a:cubicBezTo>
                    <a:pt x="9372737" y="8351944"/>
                    <a:pt x="9316857" y="8407823"/>
                    <a:pt x="9248277" y="84078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 rot="-5400000">
            <a:off x="-1183117" y="1701277"/>
            <a:ext cx="3487354" cy="28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4"/>
              </a:lnSpc>
            </a:pPr>
            <a:r>
              <a:rPr lang="en-US" sz="1660" dirty="0">
                <a:solidFill>
                  <a:srgbClr val="FFFFFF"/>
                </a:solidFill>
                <a:latin typeface="Poppins Medium"/>
              </a:rPr>
              <a:t>www.legaleabogados.mx</a:t>
            </a:r>
          </a:p>
        </p:txBody>
      </p:sp>
      <p:sp>
        <p:nvSpPr>
          <p:cNvPr id="5" name="AutoShape 5"/>
          <p:cNvSpPr/>
          <p:nvPr/>
        </p:nvSpPr>
        <p:spPr>
          <a:xfrm rot="5400000">
            <a:off x="-2353347" y="6301531"/>
            <a:ext cx="5865913" cy="0"/>
          </a:xfrm>
          <a:prstGeom prst="line">
            <a:avLst/>
          </a:prstGeom>
          <a:ln w="47625" cap="flat">
            <a:solidFill>
              <a:srgbClr val="818B9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84775" y="515701"/>
            <a:ext cx="4045862" cy="3070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8997" y="3683239"/>
            <a:ext cx="5094808" cy="12663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8997" y="7368598"/>
            <a:ext cx="3839957" cy="15675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78068" y="5253220"/>
            <a:ext cx="5871728" cy="17924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542082" y="0"/>
            <a:ext cx="5745918" cy="444002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3260408"/>
            <a:ext cx="6494519" cy="378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44"/>
              </a:lnSpc>
            </a:pPr>
            <a:r>
              <a:rPr lang="en-US" sz="8499" dirty="0">
                <a:solidFill>
                  <a:srgbClr val="FFFFFF"/>
                </a:solidFill>
                <a:latin typeface="Poppins Medium Bold"/>
              </a:rPr>
              <a:t>Algunos de nuestros clientes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8360" y="9635737"/>
            <a:ext cx="442500" cy="24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</a:pPr>
            <a:r>
              <a:rPr lang="en-US" sz="1485" dirty="0">
                <a:solidFill>
                  <a:srgbClr val="FFFFFF"/>
                </a:solidFill>
                <a:latin typeface="Poppins Medium"/>
              </a:rPr>
              <a:t>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83773" y="2027530"/>
            <a:ext cx="6875527" cy="604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</a:pPr>
            <a:r>
              <a:rPr lang="en-US" sz="2412" dirty="0">
                <a:solidFill>
                  <a:srgbClr val="FFFFFF"/>
                </a:solidFill>
                <a:latin typeface="Montserrat Classic"/>
              </a:rPr>
              <a:t>Nuestro despacho cuenta con certificación en alcance de gestión para recuperación de crédito hipotecario a través de cobranza extrajudicial y judicial </a:t>
            </a:r>
          </a:p>
          <a:p>
            <a:pPr algn="ctr">
              <a:lnSpc>
                <a:spcPts val="4824"/>
              </a:lnSpc>
            </a:pPr>
            <a:r>
              <a:rPr lang="en-US" sz="2412" dirty="0">
                <a:solidFill>
                  <a:srgbClr val="FFFFFF"/>
                </a:solidFill>
                <a:latin typeface="Montserrat Classic"/>
              </a:rPr>
              <a:t>Expedido por Alliance Veritas Register conforme a la Norma </a:t>
            </a:r>
          </a:p>
          <a:p>
            <a:pPr algn="ctr">
              <a:lnSpc>
                <a:spcPts val="4824"/>
              </a:lnSpc>
            </a:pPr>
            <a:r>
              <a:rPr lang="en-US" sz="2412" dirty="0">
                <a:solidFill>
                  <a:srgbClr val="FFFFFF"/>
                </a:solidFill>
                <a:latin typeface="Montserrat Classic"/>
              </a:rPr>
              <a:t>NMX-CC-9001-IMNC-2015, </a:t>
            </a:r>
          </a:p>
          <a:p>
            <a:pPr algn="ctr">
              <a:lnSpc>
                <a:spcPts val="4824"/>
              </a:lnSpc>
            </a:pPr>
            <a:r>
              <a:rPr lang="en-US" sz="2412" dirty="0">
                <a:solidFill>
                  <a:srgbClr val="FFFFFF"/>
                </a:solidFill>
                <a:latin typeface="Montserrat Classic"/>
              </a:rPr>
              <a:t>ISO 9001:2015 </a:t>
            </a:r>
          </a:p>
          <a:p>
            <a:pPr algn="ctr">
              <a:lnSpc>
                <a:spcPts val="4824"/>
              </a:lnSpc>
            </a:pPr>
            <a:r>
              <a:rPr lang="en-US" sz="2412" dirty="0">
                <a:solidFill>
                  <a:srgbClr val="FFFFFF"/>
                </a:solidFill>
                <a:latin typeface="Montserrat Classic"/>
              </a:rPr>
              <a:t>con Número de Certificado </a:t>
            </a:r>
          </a:p>
          <a:p>
            <a:pPr algn="ctr">
              <a:lnSpc>
                <a:spcPts val="4824"/>
              </a:lnSpc>
            </a:pPr>
            <a:r>
              <a:rPr lang="en-US" sz="2412" dirty="0">
                <a:solidFill>
                  <a:srgbClr val="FFFFFF"/>
                </a:solidFill>
                <a:latin typeface="Montserrat Classic"/>
              </a:rPr>
              <a:t>CERT-AVRQ-24-12-868.</a:t>
            </a:r>
          </a:p>
        </p:txBody>
      </p:sp>
      <p:sp>
        <p:nvSpPr>
          <p:cNvPr id="3" name="TextBox 3"/>
          <p:cNvSpPr txBox="1"/>
          <p:nvPr/>
        </p:nvSpPr>
        <p:spPr>
          <a:xfrm rot="-5400000">
            <a:off x="-1183117" y="1701277"/>
            <a:ext cx="3487354" cy="28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4"/>
              </a:lnSpc>
            </a:pPr>
            <a:r>
              <a:rPr lang="en-US" sz="1660" dirty="0">
                <a:solidFill>
                  <a:srgbClr val="FFFFFF"/>
                </a:solidFill>
                <a:latin typeface="Poppins Medium"/>
              </a:rPr>
              <a:t>www.legaleabogados.mx</a:t>
            </a:r>
          </a:p>
        </p:txBody>
      </p:sp>
      <p:sp>
        <p:nvSpPr>
          <p:cNvPr id="4" name="AutoShape 4"/>
          <p:cNvSpPr/>
          <p:nvPr/>
        </p:nvSpPr>
        <p:spPr>
          <a:xfrm rot="5400000">
            <a:off x="-2353347" y="6301531"/>
            <a:ext cx="5865913" cy="0"/>
          </a:xfrm>
          <a:prstGeom prst="line">
            <a:avLst/>
          </a:prstGeom>
          <a:ln w="47625" cap="flat">
            <a:solidFill>
              <a:srgbClr val="818B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358360" y="9635737"/>
            <a:ext cx="442500" cy="24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</a:pPr>
            <a:r>
              <a:rPr lang="en-US" sz="1485" dirty="0">
                <a:solidFill>
                  <a:srgbClr val="FFFFFF"/>
                </a:solidFill>
                <a:latin typeface="Poppins Medium"/>
              </a:rPr>
              <a:t>07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6602" y="0"/>
            <a:ext cx="773766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183117" y="1701277"/>
            <a:ext cx="3487354" cy="28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4"/>
              </a:lnSpc>
            </a:pPr>
            <a:r>
              <a:rPr lang="en-US" sz="1660" dirty="0">
                <a:solidFill>
                  <a:srgbClr val="FFFFFF"/>
                </a:solidFill>
                <a:latin typeface="Poppins Medium"/>
              </a:rPr>
              <a:t>www.legaleabogados.mx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-2353347" y="6301531"/>
            <a:ext cx="5865913" cy="0"/>
          </a:xfrm>
          <a:prstGeom prst="line">
            <a:avLst/>
          </a:prstGeom>
          <a:ln w="47625" cap="flat">
            <a:solidFill>
              <a:srgbClr val="818B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358360" y="9635737"/>
            <a:ext cx="442500" cy="24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</a:pPr>
            <a:r>
              <a:rPr lang="en-US" sz="1485" dirty="0">
                <a:solidFill>
                  <a:srgbClr val="FFFFFF"/>
                </a:solidFill>
                <a:latin typeface="Poppins Medium"/>
              </a:rPr>
              <a:t>06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579456" y="2450930"/>
            <a:ext cx="386776" cy="386776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B1B2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40994" y="2522776"/>
            <a:ext cx="263699" cy="2430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579456" y="3398980"/>
            <a:ext cx="386776" cy="386776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B1B2A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40994" y="3470827"/>
            <a:ext cx="263699" cy="24308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579456" y="4640601"/>
            <a:ext cx="386776" cy="386776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B1B2A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40994" y="4712447"/>
            <a:ext cx="263699" cy="24308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579456" y="266976"/>
            <a:ext cx="9679844" cy="128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72"/>
              </a:lnSpc>
            </a:pPr>
            <a:r>
              <a:rPr lang="en-US" sz="7551" dirty="0">
                <a:solidFill>
                  <a:srgbClr val="FFFFFF"/>
                </a:solidFill>
                <a:latin typeface="Poppins Medium Bold"/>
              </a:rPr>
              <a:t>¿Porqué elegirnos?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01613" y="2412808"/>
            <a:ext cx="8185555" cy="674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4"/>
              </a:lnSpc>
            </a:pPr>
            <a:r>
              <a:rPr lang="en-US" sz="1931" dirty="0">
                <a:solidFill>
                  <a:srgbClr val="FFFFFF"/>
                </a:solidFill>
                <a:latin typeface="Poppins Medium"/>
              </a:rPr>
              <a:t>Atención personalizada desde el inicio de la relación de servicios profesionales con nuestros clientes.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01613" y="3360880"/>
            <a:ext cx="8185555" cy="101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4"/>
              </a:lnSpc>
            </a:pPr>
            <a:r>
              <a:rPr lang="en-US" sz="1931" dirty="0">
                <a:solidFill>
                  <a:srgbClr val="FFFFFF"/>
                </a:solidFill>
                <a:latin typeface="Poppins Medium"/>
              </a:rPr>
              <a:t>Orientamos a nuestros clientes de forma integral utilizando los instrumentos jurídicos precisos para cada una de las necesidades de su empresa.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01613" y="4602501"/>
            <a:ext cx="8185555" cy="101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4"/>
              </a:lnSpc>
            </a:pPr>
            <a:r>
              <a:rPr lang="en-US" sz="1931" dirty="0">
                <a:solidFill>
                  <a:srgbClr val="FFFFFF"/>
                </a:solidFill>
                <a:latin typeface="Poppins Medium"/>
              </a:rPr>
              <a:t>Asesoría legal desde un punto de vista financiero para la optimización de recursos para tu empresa.</a:t>
            </a:r>
          </a:p>
          <a:p>
            <a:pPr algn="just">
              <a:lnSpc>
                <a:spcPts val="2704"/>
              </a:lnSpc>
            </a:pPr>
            <a:endParaRPr lang="en-US" sz="1931" dirty="0">
              <a:solidFill>
                <a:srgbClr val="FFFFFF"/>
              </a:solidFill>
              <a:latin typeface="Poppins Medium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579456" y="5650555"/>
            <a:ext cx="386776" cy="386776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B1B2A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40994" y="5615349"/>
            <a:ext cx="263699" cy="243082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8301613" y="5577249"/>
            <a:ext cx="8185555" cy="33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4"/>
              </a:lnSpc>
            </a:pPr>
            <a:r>
              <a:rPr lang="en-US" sz="1931" dirty="0">
                <a:solidFill>
                  <a:srgbClr val="FFFFFF"/>
                </a:solidFill>
                <a:latin typeface="Poppins Medium"/>
              </a:rPr>
              <a:t>Soluciones innovadoras con altos estándares profesionales.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579456" y="6232968"/>
            <a:ext cx="386776" cy="386776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B1B2A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40994" y="6304814"/>
            <a:ext cx="263699" cy="24308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8301613" y="6159661"/>
            <a:ext cx="8185555" cy="101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4"/>
              </a:lnSpc>
            </a:pPr>
            <a:r>
              <a:rPr lang="en-US" sz="1931" dirty="0">
                <a:solidFill>
                  <a:srgbClr val="FFFFFF"/>
                </a:solidFill>
                <a:latin typeface="Poppins Medium"/>
              </a:rPr>
              <a:t>Asesoría corporativa a personas físicas, personas morales locales y extranjeras, salvaguardando preventivamente sus intereses y necesidades para un posible litigio.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7579456" y="7435503"/>
            <a:ext cx="386776" cy="386776"/>
            <a:chOff x="0" y="0"/>
            <a:chExt cx="1913890" cy="191389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B1B2A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40994" y="7507349"/>
            <a:ext cx="263699" cy="243082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8301613" y="7362196"/>
            <a:ext cx="8185555" cy="101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4"/>
              </a:lnSpc>
            </a:pPr>
            <a:r>
              <a:rPr lang="en-US" sz="1931" dirty="0">
                <a:solidFill>
                  <a:srgbClr val="FFFFFF"/>
                </a:solidFill>
                <a:latin typeface="Poppins Medium"/>
              </a:rPr>
              <a:t>Proyectamos al cliente un panorama claro para la solución de su problema de forma previa a definir la estrategia de defensa legal.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579456" y="8656770"/>
            <a:ext cx="386776" cy="386776"/>
            <a:chOff x="0" y="0"/>
            <a:chExt cx="1913890" cy="191389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B1B2A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40994" y="8621564"/>
            <a:ext cx="263699" cy="243082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8301613" y="8583464"/>
            <a:ext cx="8185555" cy="674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4"/>
              </a:lnSpc>
            </a:pPr>
            <a:r>
              <a:rPr lang="en-US" sz="1931" dirty="0">
                <a:solidFill>
                  <a:srgbClr val="FFFFFF"/>
                </a:solidFill>
                <a:latin typeface="Poppins Medium"/>
              </a:rPr>
              <a:t>Eficacia y resultados en la recuperación de créditos o cartera vencida.</a:t>
            </a: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28" y="3048847"/>
            <a:ext cx="6306520" cy="39234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5039" y="2705100"/>
            <a:ext cx="11388561" cy="178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867"/>
              </a:lnSpc>
            </a:pPr>
            <a:r>
              <a:rPr lang="en-US" sz="14295" dirty="0">
                <a:solidFill>
                  <a:srgbClr val="FFFFFF"/>
                </a:solidFill>
                <a:latin typeface="Poppins Medium Bold"/>
              </a:rPr>
              <a:t>GRACIAS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8740" y="5143500"/>
            <a:ext cx="221540" cy="3164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68740" y="7311195"/>
            <a:ext cx="316485" cy="3164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89355" y="7345117"/>
            <a:ext cx="316485" cy="3164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51378" y="5086350"/>
            <a:ext cx="2069420" cy="466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6"/>
              </a:lnSpc>
            </a:pPr>
            <a:r>
              <a:rPr lang="en-US" sz="2747" dirty="0">
                <a:solidFill>
                  <a:srgbClr val="FFFFFF"/>
                </a:solidFill>
                <a:latin typeface="Poppins Light Bold"/>
              </a:rPr>
              <a:t>Domicilio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68740" y="5707150"/>
            <a:ext cx="9392416" cy="47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8"/>
              </a:lnSpc>
              <a:spcBef>
                <a:spcPct val="0"/>
              </a:spcBef>
            </a:pPr>
            <a:r>
              <a:rPr lang="en-US" sz="2813" dirty="0">
                <a:solidFill>
                  <a:srgbClr val="FFFFFF"/>
                </a:solidFill>
                <a:latin typeface="Poppins Light"/>
              </a:rPr>
              <a:t>Nayarit 109, Colonia San Benito en Hermosillo, Sonora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51378" y="7275684"/>
            <a:ext cx="1936640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39"/>
              </a:lnSpc>
            </a:pPr>
            <a:r>
              <a:rPr lang="en-US" sz="2528" dirty="0" smtClean="0">
                <a:solidFill>
                  <a:srgbClr val="FFFFFF"/>
                </a:solidFill>
                <a:latin typeface="Poppins Light Bold"/>
              </a:rPr>
              <a:t>Teléfono</a:t>
            </a:r>
            <a:endParaRPr lang="en-US" sz="2528" dirty="0">
              <a:solidFill>
                <a:srgbClr val="FFFFFF"/>
              </a:solidFill>
              <a:latin typeface="Poppins Ligh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68740" y="7851544"/>
            <a:ext cx="3286265" cy="47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1"/>
              </a:lnSpc>
            </a:pPr>
            <a:r>
              <a:rPr lang="en-US" sz="2808" dirty="0">
                <a:solidFill>
                  <a:srgbClr val="FFFFFF"/>
                </a:solidFill>
                <a:latin typeface="Poppins Light"/>
              </a:rPr>
              <a:t>(662) 2 15 87 29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71993" y="7309605"/>
            <a:ext cx="2986807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39"/>
              </a:lnSpc>
            </a:pPr>
            <a:r>
              <a:rPr lang="en-US" sz="2528" dirty="0" smtClean="0">
                <a:solidFill>
                  <a:srgbClr val="FFFFFF"/>
                </a:solidFill>
                <a:latin typeface="Poppins Light Bold"/>
              </a:rPr>
              <a:t>Página web</a:t>
            </a:r>
            <a:endParaRPr lang="en-US" sz="2528" dirty="0">
              <a:solidFill>
                <a:srgbClr val="FFFFFF"/>
              </a:solidFill>
              <a:latin typeface="Poppins Ligh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89355" y="7851544"/>
            <a:ext cx="4555289" cy="47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1"/>
              </a:lnSpc>
            </a:pPr>
            <a:r>
              <a:rPr lang="en-US" sz="2808" dirty="0">
                <a:solidFill>
                  <a:srgbClr val="FFFFFF"/>
                </a:solidFill>
                <a:latin typeface="Poppins Light"/>
              </a:rPr>
              <a:t>www.legaleabogados.mx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083" y="2773158"/>
            <a:ext cx="7903627" cy="533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365</Words>
  <Application>Microsoft Office PowerPoint</Application>
  <PresentationFormat>Personalizado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Poppins Light</vt:lpstr>
      <vt:lpstr>Calibri</vt:lpstr>
      <vt:lpstr>Montserrat Classic</vt:lpstr>
      <vt:lpstr>Arial</vt:lpstr>
      <vt:lpstr>Poppins Medium Bold</vt:lpstr>
      <vt:lpstr>Poppins Light Bold</vt:lpstr>
      <vt:lpstr>Poppins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SOMOS una firma de abogados Especializados EN gestión para recuperación de créditos hipotecarios y cartera vencida a través de cobranza extrajudicial y judicial,EN LAS MATERIAS MERCANTIL-CIVIL, TRABAJANDO SIEMPRE DE FORMA EFICIENTE, A TRAVÉS DE UN EQUIPO</dc:title>
  <dc:creator>Agueda</dc:creator>
  <cp:lastModifiedBy>JOSE DUARTE</cp:lastModifiedBy>
  <cp:revision>17</cp:revision>
  <dcterms:created xsi:type="dcterms:W3CDTF">2006-08-16T00:00:00Z</dcterms:created>
  <dcterms:modified xsi:type="dcterms:W3CDTF">2022-02-09T18:00:13Z</dcterms:modified>
  <dc:identifier>DAE2AmGM-z4</dc:identifier>
</cp:coreProperties>
</file>